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4"/>
  </p:notesMasterIdLst>
  <p:sldIdLst>
    <p:sldId id="256" r:id="rId2"/>
    <p:sldId id="258" r:id="rId3"/>
    <p:sldId id="300" r:id="rId4"/>
    <p:sldId id="259" r:id="rId5"/>
    <p:sldId id="297" r:id="rId6"/>
    <p:sldId id="298" r:id="rId7"/>
    <p:sldId id="299" r:id="rId8"/>
    <p:sldId id="260" r:id="rId9"/>
    <p:sldId id="261" r:id="rId10"/>
    <p:sldId id="268" r:id="rId11"/>
    <p:sldId id="272" r:id="rId12"/>
    <p:sldId id="265" r:id="rId13"/>
    <p:sldId id="310" r:id="rId14"/>
    <p:sldId id="317" r:id="rId15"/>
    <p:sldId id="301" r:id="rId16"/>
    <p:sldId id="257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3" r:id="rId26"/>
    <p:sldId id="311" r:id="rId27"/>
    <p:sldId id="312" r:id="rId28"/>
    <p:sldId id="314" r:id="rId29"/>
    <p:sldId id="315" r:id="rId30"/>
    <p:sldId id="316" r:id="rId31"/>
    <p:sldId id="279" r:id="rId32"/>
    <p:sldId id="280" r:id="rId33"/>
  </p:sldIdLst>
  <p:sldSz cx="9144000" cy="5143500" type="screen16x9"/>
  <p:notesSz cx="6858000" cy="9144000"/>
  <p:embeddedFontLst>
    <p:embeddedFont>
      <p:font typeface="Assistant" pitchFamily="2" charset="-79"/>
      <p:regular r:id="rId35"/>
      <p:bold r:id="rId36"/>
    </p:embeddedFont>
    <p:embeddedFont>
      <p:font typeface="Assistant Light" pitchFamily="2" charset="-79"/>
      <p:regular r:id="rId37"/>
      <p:bold r:id="rId38"/>
    </p:embeddedFont>
    <p:embeddedFont>
      <p:font typeface="Marvel" panose="02000000000000000000" pitchFamily="2" charset="0"/>
      <p:regular r:id="rId39"/>
      <p:bold r:id="rId40"/>
      <p:italic r:id="rId41"/>
      <p:boldItalic r:id="rId42"/>
    </p:embeddedFont>
    <p:embeddedFont>
      <p:font typeface="PT Serif" panose="020A0603040505020204" pitchFamily="18" charset="77"/>
      <p:regular r:id="rId43"/>
      <p:bold r:id="rId44"/>
      <p:italic r:id="rId45"/>
      <p:boldItalic r:id="rId46"/>
    </p:embeddedFont>
    <p:embeddedFont>
      <p:font typeface="Thasadith" pitchFamily="2" charset="-34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83905E-3B0C-4AC5-A79D-F1A2343D7EE3}">
  <a:tblStyle styleId="{8983905E-3B0C-4AC5-A79D-F1A2343D7E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0" d="100"/>
          <a:sy n="120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07c3e161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07c3e161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70b2335a7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70b2335a7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0a131ff51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0a131ff51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6bd6ebcaa4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6bd6ebcaa4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9284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6534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237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8534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044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06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0a131ff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0a131ff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3605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549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8863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3da1a4385_0_16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3da1a4385_0_16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17217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3427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6441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8422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515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279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598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30482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0b2335a71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0b2335a71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715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70a131ff51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70a131ff51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70b2335a71_0_15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70b2335a71_0_15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887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907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a131ff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a131ff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114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0a131ff5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0a131ff5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0a131ff5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0a131ff5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704675" y="-232625"/>
            <a:ext cx="7994100" cy="4113900"/>
          </a:xfrm>
          <a:prstGeom prst="roundRect">
            <a:avLst>
              <a:gd name="adj" fmla="val 16667"/>
            </a:avLst>
          </a:prstGeom>
          <a:solidFill>
            <a:srgbClr val="EE8C94">
              <a:alpha val="6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413900" y="2822600"/>
            <a:ext cx="2913300" cy="2610000"/>
          </a:xfrm>
          <a:prstGeom prst="roundRect">
            <a:avLst>
              <a:gd name="adj" fmla="val 16667"/>
            </a:avLst>
          </a:prstGeom>
          <a:solidFill>
            <a:srgbClr val="AED7E8">
              <a:alpha val="52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7898825" y="407700"/>
            <a:ext cx="2111400" cy="1952400"/>
          </a:xfrm>
          <a:prstGeom prst="roundRect">
            <a:avLst>
              <a:gd name="adj" fmla="val 16667"/>
            </a:avLst>
          </a:prstGeom>
          <a:solidFill>
            <a:srgbClr val="AED7E8">
              <a:alpha val="52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 rot="896">
            <a:off x="1043701" y="907800"/>
            <a:ext cx="69042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/>
          <p:nvPr/>
        </p:nvSpPr>
        <p:spPr>
          <a:xfrm>
            <a:off x="7091100" y="1841410"/>
            <a:ext cx="3395100" cy="2385600"/>
          </a:xfrm>
          <a:prstGeom prst="roundRect">
            <a:avLst>
              <a:gd name="adj" fmla="val 13861"/>
            </a:avLst>
          </a:prstGeom>
          <a:solidFill>
            <a:srgbClr val="EE8C94">
              <a:alpha val="6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-1309250" y="1841410"/>
            <a:ext cx="3395100" cy="2385600"/>
          </a:xfrm>
          <a:prstGeom prst="roundRect">
            <a:avLst>
              <a:gd name="adj" fmla="val 13861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hasCustomPrompt="1"/>
          </p:nvPr>
        </p:nvSpPr>
        <p:spPr>
          <a:xfrm flipH="1">
            <a:off x="7371856" y="2213414"/>
            <a:ext cx="120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 flipH="1">
            <a:off x="2078142" y="247783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2"/>
          </p:nvPr>
        </p:nvSpPr>
        <p:spPr>
          <a:xfrm>
            <a:off x="4937908" y="2477830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 flipH="1">
            <a:off x="2078142" y="343946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5052207" y="3439460"/>
            <a:ext cx="20427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 flipH="1">
            <a:off x="2078080" y="1905938"/>
            <a:ext cx="31302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4937982" y="1905938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 flipH="1">
            <a:off x="2078080" y="3156197"/>
            <a:ext cx="3130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156980" y="3156197"/>
            <a:ext cx="1938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sz="2400" b="1"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430634" y="3188375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7371856" y="3188375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 hasCustomPrompt="1"/>
          </p:nvPr>
        </p:nvSpPr>
        <p:spPr>
          <a:xfrm>
            <a:off x="430634" y="2213414"/>
            <a:ext cx="132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6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 flipH="1">
            <a:off x="4329625" y="115900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 flipH="1">
            <a:off x="4329625" y="1574383"/>
            <a:ext cx="2003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ctrTitle" idx="2"/>
          </p:nvPr>
        </p:nvSpPr>
        <p:spPr>
          <a:xfrm flipH="1">
            <a:off x="5520250" y="325954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3"/>
          </p:nvPr>
        </p:nvSpPr>
        <p:spPr>
          <a:xfrm flipH="1">
            <a:off x="5520250" y="3686221"/>
            <a:ext cx="2439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ctrTitle" idx="4"/>
          </p:nvPr>
        </p:nvSpPr>
        <p:spPr>
          <a:xfrm flipH="1">
            <a:off x="4939225" y="223013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5"/>
          </p:nvPr>
        </p:nvSpPr>
        <p:spPr>
          <a:xfrm flipH="1">
            <a:off x="4939225" y="2651881"/>
            <a:ext cx="2003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6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ctrTitle"/>
          </p:nvPr>
        </p:nvSpPr>
        <p:spPr>
          <a:xfrm flipH="1">
            <a:off x="6605688" y="248933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1"/>
          </p:nvPr>
        </p:nvSpPr>
        <p:spPr>
          <a:xfrm flipH="1">
            <a:off x="6404388" y="2911450"/>
            <a:ext cx="1963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ctrTitle" idx="2"/>
          </p:nvPr>
        </p:nvSpPr>
        <p:spPr>
          <a:xfrm flipH="1">
            <a:off x="977706" y="248933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3"/>
          </p:nvPr>
        </p:nvSpPr>
        <p:spPr>
          <a:xfrm flipH="1">
            <a:off x="877501" y="2911450"/>
            <a:ext cx="1761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ctrTitle" idx="4"/>
          </p:nvPr>
        </p:nvSpPr>
        <p:spPr>
          <a:xfrm flipH="1">
            <a:off x="3664356" y="2489339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5"/>
          </p:nvPr>
        </p:nvSpPr>
        <p:spPr>
          <a:xfrm flipH="1">
            <a:off x="3664351" y="2911450"/>
            <a:ext cx="181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 idx="6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-549925" y="1709125"/>
            <a:ext cx="2855100" cy="2553900"/>
          </a:xfrm>
          <a:prstGeom prst="roundRect">
            <a:avLst>
              <a:gd name="adj" fmla="val 7857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body" idx="1"/>
          </p:nvPr>
        </p:nvSpPr>
        <p:spPr>
          <a:xfrm>
            <a:off x="2305135" y="1433350"/>
            <a:ext cx="514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6136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15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/>
          <p:nvPr/>
        </p:nvSpPr>
        <p:spPr>
          <a:xfrm>
            <a:off x="-479225" y="1792700"/>
            <a:ext cx="3395100" cy="2385600"/>
          </a:xfrm>
          <a:prstGeom prst="roundRect">
            <a:avLst>
              <a:gd name="adj" fmla="val 13861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2585266" y="2021066"/>
            <a:ext cx="5375700" cy="27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594651" y="355650"/>
            <a:ext cx="58881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>
            <a:off x="-282050" y="1834150"/>
            <a:ext cx="3911100" cy="3598500"/>
          </a:xfrm>
          <a:prstGeom prst="roundRect">
            <a:avLst>
              <a:gd name="adj" fmla="val 16667"/>
            </a:avLst>
          </a:prstGeom>
          <a:solidFill>
            <a:srgbClr val="AED7E8">
              <a:alpha val="52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4105275" y="-232625"/>
            <a:ext cx="7013100" cy="2514300"/>
          </a:xfrm>
          <a:prstGeom prst="roundRect">
            <a:avLst>
              <a:gd name="adj" fmla="val 16667"/>
            </a:avLst>
          </a:prstGeom>
          <a:solidFill>
            <a:srgbClr val="EE8C94">
              <a:alpha val="6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552700" y="4356550"/>
            <a:ext cx="1971600" cy="1076100"/>
          </a:xfrm>
          <a:prstGeom prst="roundRect">
            <a:avLst>
              <a:gd name="adj" fmla="val 16667"/>
            </a:avLst>
          </a:prstGeom>
          <a:solidFill>
            <a:srgbClr val="EE8C94">
              <a:alpha val="6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1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5732218" y="3504375"/>
            <a:ext cx="27687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/>
              </a:rPr>
              <a:t>Freepik</a:t>
            </a:r>
            <a:endParaRPr sz="1000" b="1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780750" y="-221900"/>
            <a:ext cx="1514400" cy="19797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5124450" y="4016925"/>
            <a:ext cx="4476000" cy="149100"/>
          </a:xfrm>
          <a:prstGeom prst="roundRect">
            <a:avLst>
              <a:gd name="adj" fmla="val 50000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808100" y="22272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5803800" y="3069000"/>
            <a:ext cx="2620200" cy="15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4064375" y="3780725"/>
            <a:ext cx="5877000" cy="96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-219000" y="1904250"/>
            <a:ext cx="2558400" cy="13350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ctrTitle"/>
          </p:nvPr>
        </p:nvSpPr>
        <p:spPr>
          <a:xfrm flipH="1">
            <a:off x="5623705" y="1995919"/>
            <a:ext cx="156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 flipH="1">
            <a:off x="5623768" y="2402167"/>
            <a:ext cx="25161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ctrTitle" idx="2"/>
          </p:nvPr>
        </p:nvSpPr>
        <p:spPr>
          <a:xfrm flipH="1">
            <a:off x="1702544" y="1995914"/>
            <a:ext cx="18177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 flipH="1">
            <a:off x="1004132" y="2402167"/>
            <a:ext cx="25161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 idx="4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7704000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94657" y="355641"/>
            <a:ext cx="31554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 flipH="1">
            <a:off x="1860825" y="-83950"/>
            <a:ext cx="7823400" cy="4096500"/>
          </a:xfrm>
          <a:prstGeom prst="roundRect">
            <a:avLst>
              <a:gd name="adj" fmla="val 16667"/>
            </a:avLst>
          </a:prstGeom>
          <a:solidFill>
            <a:srgbClr val="EE8C94">
              <a:alpha val="60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/>
          <p:nvPr/>
        </p:nvSpPr>
        <p:spPr>
          <a:xfrm flipH="1">
            <a:off x="-355425" y="2689375"/>
            <a:ext cx="2915400" cy="1835400"/>
          </a:xfrm>
          <a:prstGeom prst="roundRect">
            <a:avLst>
              <a:gd name="adj" fmla="val 16667"/>
            </a:avLst>
          </a:prstGeom>
          <a:solidFill>
            <a:srgbClr val="AED7E8">
              <a:alpha val="52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/>
          <p:nvPr/>
        </p:nvSpPr>
        <p:spPr>
          <a:xfrm rot="-5400000" flipH="1">
            <a:off x="6573275" y="4327150"/>
            <a:ext cx="2111400" cy="1952400"/>
          </a:xfrm>
          <a:prstGeom prst="roundRect">
            <a:avLst>
              <a:gd name="adj" fmla="val 16667"/>
            </a:avLst>
          </a:prstGeom>
          <a:solidFill>
            <a:srgbClr val="AED7E8">
              <a:alpha val="52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961225" y="997550"/>
            <a:ext cx="3739800" cy="1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name="adj" fmla="val 16667"/>
            </a:avLst>
          </a:prstGeom>
          <a:solidFill>
            <a:srgbClr val="EE8C94">
              <a:alpha val="252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ubTitle" idx="1"/>
          </p:nvPr>
        </p:nvSpPr>
        <p:spPr>
          <a:xfrm flipH="1">
            <a:off x="609580" y="1236280"/>
            <a:ext cx="2237100" cy="25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title"/>
          </p:nvPr>
        </p:nvSpPr>
        <p:spPr>
          <a:xfrm>
            <a:off x="594651" y="355645"/>
            <a:ext cx="2558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 hasCustomPrompt="1"/>
          </p:nvPr>
        </p:nvSpPr>
        <p:spPr>
          <a:xfrm rot="121">
            <a:off x="345816" y="2356616"/>
            <a:ext cx="85206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2"/>
          <p:cNvSpPr txBox="1">
            <a:spLocks noGrp="1"/>
          </p:cNvSpPr>
          <p:nvPr>
            <p:ph type="subTitle" idx="1"/>
          </p:nvPr>
        </p:nvSpPr>
        <p:spPr>
          <a:xfrm flipH="1">
            <a:off x="3482150" y="1567376"/>
            <a:ext cx="21798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 Light"/>
              <a:buChar char="●"/>
              <a:defRPr sz="18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○"/>
              <a:defRPr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2" r:id="rId12"/>
    <p:sldLayoutId id="2147483666" r:id="rId13"/>
    <p:sldLayoutId id="2147483667" r:id="rId14"/>
    <p:sldLayoutId id="2147483668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didas.com.vn/en" TargetMode="External"/><Relationship Id="rId3" Type="http://schemas.openxmlformats.org/officeDocument/2006/relationships/hyperlink" Target="https://www.businessinsider.com/when-to-shop-to-avoid-crowds-2017-11" TargetMode="External"/><Relationship Id="rId7" Type="http://schemas.openxmlformats.org/officeDocument/2006/relationships/hyperlink" Target="http://www.innisfree.com/ca/en/main/index.do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sephora.com/" TargetMode="External"/><Relationship Id="rId5" Type="http://schemas.openxmlformats.org/officeDocument/2006/relationships/hyperlink" Target="https://getitim.com/blogs/news/black-friday-shopping-online-vs-offline-shopping" TargetMode="External"/><Relationship Id="rId4" Type="http://schemas.openxmlformats.org/officeDocument/2006/relationships/hyperlink" Target="https://www.forbes.com/sites/joanverdon/2019/09/24/the-10-busiest-shopping-days-at-stores-does-anyone-still-care/" TargetMode="External"/><Relationship Id="rId9" Type="http://schemas.openxmlformats.org/officeDocument/2006/relationships/hyperlink" Target="https://medium.com/datadriveninvestor/model-view-controller-mvc-75bcb0103d6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subTitle" idx="1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G</a:t>
            </a:r>
            <a:r>
              <a:rPr lang="en" sz="1500" dirty="0" err="1"/>
              <a:t>roup</a:t>
            </a:r>
            <a:r>
              <a:rPr lang="en" sz="1500" dirty="0"/>
              <a:t> 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I</a:t>
            </a:r>
            <a:r>
              <a:rPr lang="en" sz="1500" dirty="0" err="1"/>
              <a:t>nstructor</a:t>
            </a:r>
            <a:r>
              <a:rPr lang="en" sz="1500" dirty="0"/>
              <a:t>: </a:t>
            </a:r>
            <a:r>
              <a:rPr lang="en" sz="1500" dirty="0" err="1"/>
              <a:t>Mrs</a:t>
            </a:r>
            <a:r>
              <a:rPr lang="en" sz="1500" dirty="0"/>
              <a:t> Loan Nguyen</a:t>
            </a:r>
            <a:endParaRPr sz="1500" dirty="0"/>
          </a:p>
        </p:txBody>
      </p:sp>
      <p:sp>
        <p:nvSpPr>
          <p:cNvPr id="156" name="Google Shape;156;p28"/>
          <p:cNvSpPr txBox="1">
            <a:spLocks noGrp="1"/>
          </p:cNvSpPr>
          <p:nvPr>
            <p:ph type="ctrTitle"/>
          </p:nvPr>
        </p:nvSpPr>
        <p:spPr>
          <a:xfrm rot="896">
            <a:off x="810619" y="925729"/>
            <a:ext cx="69042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 dirty="0"/>
              <a:t>VIRTUAL SHOPPING</a:t>
            </a:r>
            <a:endParaRPr sz="6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914426" y="2571750"/>
            <a:ext cx="3615900" cy="129767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ERD</a:t>
            </a:r>
            <a:endParaRPr sz="8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4"/>
          <p:cNvSpPr txBox="1">
            <a:spLocks noGrp="1"/>
          </p:cNvSpPr>
          <p:nvPr>
            <p:ph type="subTitle" idx="1"/>
          </p:nvPr>
        </p:nvSpPr>
        <p:spPr>
          <a:xfrm flipH="1">
            <a:off x="594774" y="2115475"/>
            <a:ext cx="2846100" cy="25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7" name="Google Shape;677;p44"/>
          <p:cNvSpPr txBox="1">
            <a:spLocks noGrp="1"/>
          </p:cNvSpPr>
          <p:nvPr>
            <p:ph type="title"/>
          </p:nvPr>
        </p:nvSpPr>
        <p:spPr>
          <a:xfrm>
            <a:off x="7216588" y="427368"/>
            <a:ext cx="1927412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ERD MODEL</a:t>
            </a:r>
            <a:endParaRPr dirty="0"/>
          </a:p>
        </p:txBody>
      </p:sp>
      <p:sp>
        <p:nvSpPr>
          <p:cNvPr id="679" name="Google Shape;679;p44"/>
          <p:cNvSpPr/>
          <p:nvPr/>
        </p:nvSpPr>
        <p:spPr>
          <a:xfrm>
            <a:off x="7115175" y="4101100"/>
            <a:ext cx="1573800" cy="1429800"/>
          </a:xfrm>
          <a:prstGeom prst="roundRect">
            <a:avLst>
              <a:gd name="adj" fmla="val 16667"/>
            </a:avLst>
          </a:prstGeom>
          <a:solidFill>
            <a:srgbClr val="EE8C94">
              <a:alpha val="6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7C8D89C-8C71-294A-ADDB-4CEFBD25C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788" y="0"/>
            <a:ext cx="5537387" cy="5143500"/>
          </a:xfrm>
          <a:prstGeom prst="rect">
            <a:avLst/>
          </a:prstGeom>
        </p:spPr>
      </p:pic>
    </p:spTree>
  </p:cSld>
  <p:clrMapOvr>
    <a:masterClrMapping/>
  </p:clrMapOvr>
  <p:transition spd="slow"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>
            <a:spLocks noGrp="1"/>
          </p:cNvSpPr>
          <p:nvPr>
            <p:ph type="title"/>
          </p:nvPr>
        </p:nvSpPr>
        <p:spPr>
          <a:xfrm>
            <a:off x="594651" y="355650"/>
            <a:ext cx="58881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ERD MODEL EXPLANATION</a:t>
            </a:r>
            <a:endParaRPr dirty="0"/>
          </a:p>
        </p:txBody>
      </p:sp>
      <p:grpSp>
        <p:nvGrpSpPr>
          <p:cNvPr id="4" name="Google Shape;4365;p57">
            <a:extLst>
              <a:ext uri="{FF2B5EF4-FFF2-40B4-BE49-F238E27FC236}">
                <a16:creationId xmlns:a16="http://schemas.microsoft.com/office/drawing/2014/main" id="{D7DDA9DE-BA27-F547-9988-3567DC19EDE5}"/>
              </a:ext>
            </a:extLst>
          </p:cNvPr>
          <p:cNvGrpSpPr/>
          <p:nvPr/>
        </p:nvGrpSpPr>
        <p:grpSpPr>
          <a:xfrm>
            <a:off x="2959812" y="2293229"/>
            <a:ext cx="2660895" cy="2281619"/>
            <a:chOff x="2171375" y="2419981"/>
            <a:chExt cx="1057909" cy="943714"/>
          </a:xfrm>
        </p:grpSpPr>
        <p:sp>
          <p:nvSpPr>
            <p:cNvPr id="5" name="Google Shape;4366;p57">
              <a:extLst>
                <a:ext uri="{FF2B5EF4-FFF2-40B4-BE49-F238E27FC236}">
                  <a16:creationId xmlns:a16="http://schemas.microsoft.com/office/drawing/2014/main" id="{A5F63FF5-6AF0-6F4B-A720-88DA970E87E6}"/>
                </a:ext>
              </a:extLst>
            </p:cNvPr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ENTITY</a:t>
              </a:r>
              <a:endParaRPr dirty="0"/>
            </a:p>
          </p:txBody>
        </p:sp>
        <p:sp>
          <p:nvSpPr>
            <p:cNvPr id="6" name="Google Shape;4367;p57">
              <a:extLst>
                <a:ext uri="{FF2B5EF4-FFF2-40B4-BE49-F238E27FC236}">
                  <a16:creationId xmlns:a16="http://schemas.microsoft.com/office/drawing/2014/main" id="{CB2709B9-972B-3544-8731-1398D33F85FB}"/>
                </a:ext>
              </a:extLst>
            </p:cNvPr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369;p57">
              <a:extLst>
                <a:ext uri="{FF2B5EF4-FFF2-40B4-BE49-F238E27FC236}">
                  <a16:creationId xmlns:a16="http://schemas.microsoft.com/office/drawing/2014/main" id="{E76CF7E0-1149-9946-B990-BB518EB271C0}"/>
                </a:ext>
              </a:extLst>
            </p:cNvPr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370;p57">
              <a:extLst>
                <a:ext uri="{FF2B5EF4-FFF2-40B4-BE49-F238E27FC236}">
                  <a16:creationId xmlns:a16="http://schemas.microsoft.com/office/drawing/2014/main" id="{1B879E09-2BD4-4749-BC93-15C94351C656}"/>
                </a:ext>
              </a:extLst>
            </p:cNvPr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372;p57">
              <a:extLst>
                <a:ext uri="{FF2B5EF4-FFF2-40B4-BE49-F238E27FC236}">
                  <a16:creationId xmlns:a16="http://schemas.microsoft.com/office/drawing/2014/main" id="{C71F2386-5E54-CF44-A0D2-BCD70F81FF9F}"/>
                </a:ext>
              </a:extLst>
            </p:cNvPr>
            <p:cNvSpPr/>
            <p:nvPr/>
          </p:nvSpPr>
          <p:spPr>
            <a:xfrm>
              <a:off x="2806251" y="3151259"/>
              <a:ext cx="423033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Order</a:t>
              </a:r>
              <a:endParaRPr dirty="0"/>
            </a:p>
          </p:txBody>
        </p:sp>
        <p:sp>
          <p:nvSpPr>
            <p:cNvPr id="12" name="Google Shape;4373;p57">
              <a:extLst>
                <a:ext uri="{FF2B5EF4-FFF2-40B4-BE49-F238E27FC236}">
                  <a16:creationId xmlns:a16="http://schemas.microsoft.com/office/drawing/2014/main" id="{A070DF27-8E57-634E-9072-D7B35B08EA94}"/>
                </a:ext>
              </a:extLst>
            </p:cNvPr>
            <p:cNvSpPr/>
            <p:nvPr/>
          </p:nvSpPr>
          <p:spPr>
            <a:xfrm>
              <a:off x="2171375" y="3151259"/>
              <a:ext cx="423033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Product</a:t>
              </a:r>
              <a:endParaRPr dirty="0"/>
            </a:p>
          </p:txBody>
        </p:sp>
        <p:sp>
          <p:nvSpPr>
            <p:cNvPr id="14" name="Google Shape;4375;p57">
              <a:extLst>
                <a:ext uri="{FF2B5EF4-FFF2-40B4-BE49-F238E27FC236}">
                  <a16:creationId xmlns:a16="http://schemas.microsoft.com/office/drawing/2014/main" id="{7FCE0B05-8EE2-3246-A3E1-73CBC85FB2F2}"/>
                </a:ext>
              </a:extLst>
            </p:cNvPr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376;p57">
              <a:extLst>
                <a:ext uri="{FF2B5EF4-FFF2-40B4-BE49-F238E27FC236}">
                  <a16:creationId xmlns:a16="http://schemas.microsoft.com/office/drawing/2014/main" id="{913AA5BF-B58E-6245-98CF-5DF3895420DA}"/>
                </a:ext>
              </a:extLst>
            </p:cNvPr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378;p57">
              <a:extLst>
                <a:ext uri="{FF2B5EF4-FFF2-40B4-BE49-F238E27FC236}">
                  <a16:creationId xmlns:a16="http://schemas.microsoft.com/office/drawing/2014/main" id="{17B77891-F01F-E24D-BDC7-2932C1BECC16}"/>
                </a:ext>
              </a:extLst>
            </p:cNvPr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79;p57">
              <a:extLst>
                <a:ext uri="{FF2B5EF4-FFF2-40B4-BE49-F238E27FC236}">
                  <a16:creationId xmlns:a16="http://schemas.microsoft.com/office/drawing/2014/main" id="{8C02E9E7-5673-F545-A078-BAC9B58DFE1E}"/>
                </a:ext>
              </a:extLst>
            </p:cNvPr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81;p57">
              <a:extLst>
                <a:ext uri="{FF2B5EF4-FFF2-40B4-BE49-F238E27FC236}">
                  <a16:creationId xmlns:a16="http://schemas.microsoft.com/office/drawing/2014/main" id="{67D354F2-C6A9-C440-B387-2E24BD479556}"/>
                </a:ext>
              </a:extLst>
            </p:cNvPr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382;p57">
              <a:extLst>
                <a:ext uri="{FF2B5EF4-FFF2-40B4-BE49-F238E27FC236}">
                  <a16:creationId xmlns:a16="http://schemas.microsoft.com/office/drawing/2014/main" id="{4C665497-9704-5945-B928-21744C5E1D20}"/>
                </a:ext>
              </a:extLst>
            </p:cNvPr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384;p57">
              <a:extLst>
                <a:ext uri="{FF2B5EF4-FFF2-40B4-BE49-F238E27FC236}">
                  <a16:creationId xmlns:a16="http://schemas.microsoft.com/office/drawing/2014/main" id="{4E9F2F66-88AF-5242-83FA-18CA3059276B}"/>
                </a:ext>
              </a:extLst>
            </p:cNvPr>
            <p:cNvSpPr/>
            <p:nvPr/>
          </p:nvSpPr>
          <p:spPr>
            <a:xfrm>
              <a:off x="2806251" y="2428317"/>
              <a:ext cx="423033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Customer</a:t>
              </a:r>
              <a:endParaRPr dirty="0"/>
            </a:p>
          </p:txBody>
        </p:sp>
        <p:sp>
          <p:nvSpPr>
            <p:cNvPr id="24" name="Google Shape;4385;p57">
              <a:extLst>
                <a:ext uri="{FF2B5EF4-FFF2-40B4-BE49-F238E27FC236}">
                  <a16:creationId xmlns:a16="http://schemas.microsoft.com/office/drawing/2014/main" id="{06DE02B2-E2C1-5F4F-BD2A-33457A3F761B}"/>
                </a:ext>
              </a:extLst>
            </p:cNvPr>
            <p:cNvSpPr/>
            <p:nvPr/>
          </p:nvSpPr>
          <p:spPr>
            <a:xfrm>
              <a:off x="2171375" y="2419981"/>
              <a:ext cx="423033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Manager</a:t>
              </a:r>
              <a:endParaRPr dirty="0"/>
            </a:p>
          </p:txBody>
        </p:sp>
        <p:sp>
          <p:nvSpPr>
            <p:cNvPr id="26" name="Google Shape;4387;p57">
              <a:extLst>
                <a:ext uri="{FF2B5EF4-FFF2-40B4-BE49-F238E27FC236}">
                  <a16:creationId xmlns:a16="http://schemas.microsoft.com/office/drawing/2014/main" id="{CDBB1FB6-AE1F-6C42-BDA8-8A30A90CB407}"/>
                </a:ext>
              </a:extLst>
            </p:cNvPr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388;p57">
              <a:extLst>
                <a:ext uri="{FF2B5EF4-FFF2-40B4-BE49-F238E27FC236}">
                  <a16:creationId xmlns:a16="http://schemas.microsoft.com/office/drawing/2014/main" id="{E55629AE-0C70-CF4B-81AC-32A3D401FB27}"/>
                </a:ext>
              </a:extLst>
            </p:cNvPr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390;p57">
              <a:extLst>
                <a:ext uri="{FF2B5EF4-FFF2-40B4-BE49-F238E27FC236}">
                  <a16:creationId xmlns:a16="http://schemas.microsoft.com/office/drawing/2014/main" id="{B2E8366D-91EF-5D4D-BAB0-9E982EBCF3CB}"/>
                </a:ext>
              </a:extLst>
            </p:cNvPr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391;p57">
              <a:extLst>
                <a:ext uri="{FF2B5EF4-FFF2-40B4-BE49-F238E27FC236}">
                  <a16:creationId xmlns:a16="http://schemas.microsoft.com/office/drawing/2014/main" id="{7B50ED34-0252-5343-BD89-8F83DEA4D9CC}"/>
                </a:ext>
              </a:extLst>
            </p:cNvPr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398;p57">
              <a:extLst>
                <a:ext uri="{FF2B5EF4-FFF2-40B4-BE49-F238E27FC236}">
                  <a16:creationId xmlns:a16="http://schemas.microsoft.com/office/drawing/2014/main" id="{45CED33A-07AD-1E46-A3C9-689481B1C06C}"/>
                </a:ext>
              </a:extLst>
            </p:cNvPr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4365;p57">
            <a:extLst>
              <a:ext uri="{FF2B5EF4-FFF2-40B4-BE49-F238E27FC236}">
                <a16:creationId xmlns:a16="http://schemas.microsoft.com/office/drawing/2014/main" id="{8AA72247-D8EF-684B-9BE9-FBA84D3167C9}"/>
              </a:ext>
            </a:extLst>
          </p:cNvPr>
          <p:cNvGrpSpPr/>
          <p:nvPr/>
        </p:nvGrpSpPr>
        <p:grpSpPr>
          <a:xfrm>
            <a:off x="5753728" y="1117927"/>
            <a:ext cx="3052382" cy="2273969"/>
            <a:chOff x="2109375" y="2423145"/>
            <a:chExt cx="1213554" cy="940550"/>
          </a:xfrm>
        </p:grpSpPr>
        <p:sp>
          <p:nvSpPr>
            <p:cNvPr id="39" name="Google Shape;4366;p57">
              <a:extLst>
                <a:ext uri="{FF2B5EF4-FFF2-40B4-BE49-F238E27FC236}">
                  <a16:creationId xmlns:a16="http://schemas.microsoft.com/office/drawing/2014/main" id="{95CBA264-EE35-C64B-B4C1-0EE9CF2060B2}"/>
                </a:ext>
              </a:extLst>
            </p:cNvPr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RELATIONSHIP</a:t>
              </a:r>
              <a:endParaRPr dirty="0"/>
            </a:p>
          </p:txBody>
        </p:sp>
        <p:sp>
          <p:nvSpPr>
            <p:cNvPr id="40" name="Google Shape;4367;p57">
              <a:extLst>
                <a:ext uri="{FF2B5EF4-FFF2-40B4-BE49-F238E27FC236}">
                  <a16:creationId xmlns:a16="http://schemas.microsoft.com/office/drawing/2014/main" id="{82DB28FD-E883-D54D-9BC0-505AA95364A0}"/>
                </a:ext>
              </a:extLst>
            </p:cNvPr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369;p57">
              <a:extLst>
                <a:ext uri="{FF2B5EF4-FFF2-40B4-BE49-F238E27FC236}">
                  <a16:creationId xmlns:a16="http://schemas.microsoft.com/office/drawing/2014/main" id="{D74EDBF4-81A9-8B4A-A0AE-14611A43481C}"/>
                </a:ext>
              </a:extLst>
            </p:cNvPr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70;p57">
              <a:extLst>
                <a:ext uri="{FF2B5EF4-FFF2-40B4-BE49-F238E27FC236}">
                  <a16:creationId xmlns:a16="http://schemas.microsoft.com/office/drawing/2014/main" id="{563405DD-E017-B345-99EB-CC52D88F452B}"/>
                </a:ext>
              </a:extLst>
            </p:cNvPr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372;p57">
              <a:extLst>
                <a:ext uri="{FF2B5EF4-FFF2-40B4-BE49-F238E27FC236}">
                  <a16:creationId xmlns:a16="http://schemas.microsoft.com/office/drawing/2014/main" id="{A44EEFFA-C102-1748-A77F-8A210B1ADF63}"/>
                </a:ext>
              </a:extLst>
            </p:cNvPr>
            <p:cNvSpPr/>
            <p:nvPr/>
          </p:nvSpPr>
          <p:spPr>
            <a:xfrm>
              <a:off x="2837176" y="3151259"/>
              <a:ext cx="485753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Comprises</a:t>
              </a:r>
              <a:endParaRPr dirty="0"/>
            </a:p>
          </p:txBody>
        </p:sp>
        <p:sp>
          <p:nvSpPr>
            <p:cNvPr id="46" name="Google Shape;4373;p57">
              <a:extLst>
                <a:ext uri="{FF2B5EF4-FFF2-40B4-BE49-F238E27FC236}">
                  <a16:creationId xmlns:a16="http://schemas.microsoft.com/office/drawing/2014/main" id="{4B764A53-396D-5D4A-9697-0C10B24D0CE3}"/>
                </a:ext>
              </a:extLst>
            </p:cNvPr>
            <p:cNvSpPr/>
            <p:nvPr/>
          </p:nvSpPr>
          <p:spPr>
            <a:xfrm>
              <a:off x="2109375" y="3151259"/>
              <a:ext cx="485753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Confirms</a:t>
              </a:r>
              <a:endParaRPr dirty="0"/>
            </a:p>
          </p:txBody>
        </p:sp>
        <p:sp>
          <p:nvSpPr>
            <p:cNvPr id="48" name="Google Shape;4375;p57">
              <a:extLst>
                <a:ext uri="{FF2B5EF4-FFF2-40B4-BE49-F238E27FC236}">
                  <a16:creationId xmlns:a16="http://schemas.microsoft.com/office/drawing/2014/main" id="{6CD55E46-BBB1-FA4A-8282-BB84A94C46A1}"/>
                </a:ext>
              </a:extLst>
            </p:cNvPr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376;p57">
              <a:extLst>
                <a:ext uri="{FF2B5EF4-FFF2-40B4-BE49-F238E27FC236}">
                  <a16:creationId xmlns:a16="http://schemas.microsoft.com/office/drawing/2014/main" id="{477C8642-A1CE-8941-9A7E-85E6A55ED086}"/>
                </a:ext>
              </a:extLst>
            </p:cNvPr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378;p57">
              <a:extLst>
                <a:ext uri="{FF2B5EF4-FFF2-40B4-BE49-F238E27FC236}">
                  <a16:creationId xmlns:a16="http://schemas.microsoft.com/office/drawing/2014/main" id="{B7DD0E99-ABC1-D140-AB84-257CB4CD27DE}"/>
                </a:ext>
              </a:extLst>
            </p:cNvPr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379;p57">
              <a:extLst>
                <a:ext uri="{FF2B5EF4-FFF2-40B4-BE49-F238E27FC236}">
                  <a16:creationId xmlns:a16="http://schemas.microsoft.com/office/drawing/2014/main" id="{E7802DD7-C852-6F4C-B5A5-A97114152DC5}"/>
                </a:ext>
              </a:extLst>
            </p:cNvPr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381;p57">
              <a:extLst>
                <a:ext uri="{FF2B5EF4-FFF2-40B4-BE49-F238E27FC236}">
                  <a16:creationId xmlns:a16="http://schemas.microsoft.com/office/drawing/2014/main" id="{6C26AE3C-3F25-584A-9A8F-5EAAAC47907E}"/>
                </a:ext>
              </a:extLst>
            </p:cNvPr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382;p57">
              <a:extLst>
                <a:ext uri="{FF2B5EF4-FFF2-40B4-BE49-F238E27FC236}">
                  <a16:creationId xmlns:a16="http://schemas.microsoft.com/office/drawing/2014/main" id="{D9C8FBF2-456F-EB47-B6B4-19B238EEAB0B}"/>
                </a:ext>
              </a:extLst>
            </p:cNvPr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384;p57">
              <a:extLst>
                <a:ext uri="{FF2B5EF4-FFF2-40B4-BE49-F238E27FC236}">
                  <a16:creationId xmlns:a16="http://schemas.microsoft.com/office/drawing/2014/main" id="{B0C56E83-12DD-F041-931E-5A36E73E509D}"/>
                </a:ext>
              </a:extLst>
            </p:cNvPr>
            <p:cNvSpPr/>
            <p:nvPr/>
          </p:nvSpPr>
          <p:spPr>
            <a:xfrm>
              <a:off x="2837176" y="2423145"/>
              <a:ext cx="485753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Buys</a:t>
              </a:r>
              <a:endParaRPr dirty="0"/>
            </a:p>
          </p:txBody>
        </p:sp>
        <p:sp>
          <p:nvSpPr>
            <p:cNvPr id="58" name="Google Shape;4385;p57">
              <a:extLst>
                <a:ext uri="{FF2B5EF4-FFF2-40B4-BE49-F238E27FC236}">
                  <a16:creationId xmlns:a16="http://schemas.microsoft.com/office/drawing/2014/main" id="{2C2D6767-B687-B541-A3E5-113683411312}"/>
                </a:ext>
              </a:extLst>
            </p:cNvPr>
            <p:cNvSpPr/>
            <p:nvPr/>
          </p:nvSpPr>
          <p:spPr>
            <a:xfrm>
              <a:off x="2109375" y="2428317"/>
              <a:ext cx="485753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Manages</a:t>
              </a:r>
              <a:endParaRPr dirty="0"/>
            </a:p>
          </p:txBody>
        </p:sp>
        <p:sp>
          <p:nvSpPr>
            <p:cNvPr id="60" name="Google Shape;4387;p57">
              <a:extLst>
                <a:ext uri="{FF2B5EF4-FFF2-40B4-BE49-F238E27FC236}">
                  <a16:creationId xmlns:a16="http://schemas.microsoft.com/office/drawing/2014/main" id="{0489AD2A-1507-B84F-984B-1245BEB79A9D}"/>
                </a:ext>
              </a:extLst>
            </p:cNvPr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388;p57">
              <a:extLst>
                <a:ext uri="{FF2B5EF4-FFF2-40B4-BE49-F238E27FC236}">
                  <a16:creationId xmlns:a16="http://schemas.microsoft.com/office/drawing/2014/main" id="{5FFFDA82-7160-A044-8A78-FAEA395DD623}"/>
                </a:ext>
              </a:extLst>
            </p:cNvPr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390;p57">
              <a:extLst>
                <a:ext uri="{FF2B5EF4-FFF2-40B4-BE49-F238E27FC236}">
                  <a16:creationId xmlns:a16="http://schemas.microsoft.com/office/drawing/2014/main" id="{DFAC83E7-720B-464A-9A35-4D54C13B1D50}"/>
                </a:ext>
              </a:extLst>
            </p:cNvPr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391;p57">
              <a:extLst>
                <a:ext uri="{FF2B5EF4-FFF2-40B4-BE49-F238E27FC236}">
                  <a16:creationId xmlns:a16="http://schemas.microsoft.com/office/drawing/2014/main" id="{A190EA24-F84E-4A45-954D-09BC1AA8520E}"/>
                </a:ext>
              </a:extLst>
            </p:cNvPr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398;p57">
              <a:extLst>
                <a:ext uri="{FF2B5EF4-FFF2-40B4-BE49-F238E27FC236}">
                  <a16:creationId xmlns:a16="http://schemas.microsoft.com/office/drawing/2014/main" id="{256ED732-F7E0-5B4F-98EA-4FC7C05CFFBD}"/>
                </a:ext>
              </a:extLst>
            </p:cNvPr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1"/>
          <p:cNvSpPr txBox="1">
            <a:spLocks noGrp="1"/>
          </p:cNvSpPr>
          <p:nvPr>
            <p:ph type="title"/>
          </p:nvPr>
        </p:nvSpPr>
        <p:spPr>
          <a:xfrm>
            <a:off x="2961225" y="997550"/>
            <a:ext cx="5853166" cy="1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MODEL-VIEW-CONTROLLER (MVC)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7571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28320" y="2169600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MVC</a:t>
            </a:r>
            <a:endParaRPr sz="4000" dirty="0"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D01DEC-6C45-5445-9C12-4E7873A8DF41}"/>
              </a:ext>
            </a:extLst>
          </p:cNvPr>
          <p:cNvSpPr/>
          <p:nvPr/>
        </p:nvSpPr>
        <p:spPr>
          <a:xfrm>
            <a:off x="3902149" y="3508744"/>
            <a:ext cx="5241851" cy="8674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B0D9768E-4278-2444-B5DF-DE6FF8C09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3321" y="590107"/>
            <a:ext cx="6230679" cy="396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56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5169607" y="2571750"/>
            <a:ext cx="389996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/>
              <a:t>USE CASES</a:t>
            </a:r>
            <a:endParaRPr sz="7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52806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48441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CASES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7704000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365670FD-05BB-5449-9DD6-63E5BB0E5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146" y="-6400"/>
            <a:ext cx="5003800" cy="51499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69549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39445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Authenticate an account</a:t>
            </a:r>
            <a:endParaRPr sz="1800" dirty="0"/>
          </a:p>
        </p:txBody>
      </p:sp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EDFCC66E-6BB7-F24E-9624-5B1552894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195" y="0"/>
            <a:ext cx="58798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38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Buy a product</a:t>
            </a:r>
            <a:endParaRPr sz="1800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0C85CD-48F2-9249-A20A-443F5C2D2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667" y="0"/>
            <a:ext cx="5860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17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Create a product</a:t>
            </a:r>
            <a:endParaRPr sz="18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1F255E-BC3E-6F49-9271-46A718BC8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667" y="0"/>
            <a:ext cx="5860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57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subTitle" idx="1"/>
          </p:nvPr>
        </p:nvSpPr>
        <p:spPr>
          <a:xfrm flipH="1">
            <a:off x="2078142" y="247783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</a:t>
            </a:r>
            <a:r>
              <a:rPr lang="en" dirty="0" err="1"/>
              <a:t>ur</a:t>
            </a:r>
            <a:r>
              <a:rPr lang="en" dirty="0"/>
              <a:t> project background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title" idx="3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TABLE OF CONTENTS</a:t>
            </a:r>
            <a:endParaRPr sz="3200"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 flipH="1">
            <a:off x="7371849" y="221342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subTitle" idx="2"/>
          </p:nvPr>
        </p:nvSpPr>
        <p:spPr>
          <a:xfrm>
            <a:off x="4937908" y="2477830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</a:t>
            </a:r>
            <a:r>
              <a:rPr lang="en" dirty="0"/>
              <a:t>se cases &amp; Activity diagram</a:t>
            </a:r>
            <a:endParaRPr dirty="0"/>
          </a:p>
        </p:txBody>
      </p:sp>
      <p:sp>
        <p:nvSpPr>
          <p:cNvPr id="171" name="Google Shape;171;p30"/>
          <p:cNvSpPr txBox="1">
            <a:spLocks noGrp="1"/>
          </p:cNvSpPr>
          <p:nvPr>
            <p:ph type="subTitle" idx="4"/>
          </p:nvPr>
        </p:nvSpPr>
        <p:spPr>
          <a:xfrm flipH="1">
            <a:off x="2078142" y="3439460"/>
            <a:ext cx="22194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</a:t>
            </a:r>
            <a:r>
              <a:rPr lang="en" dirty="0" err="1"/>
              <a:t>ntity</a:t>
            </a:r>
            <a:r>
              <a:rPr lang="en" dirty="0"/>
              <a:t> relationship diagram</a:t>
            </a:r>
            <a:endParaRPr dirty="0"/>
          </a:p>
        </p:txBody>
      </p:sp>
      <p:sp>
        <p:nvSpPr>
          <p:cNvPr id="172" name="Google Shape;172;p30"/>
          <p:cNvSpPr txBox="1">
            <a:spLocks noGrp="1"/>
          </p:cNvSpPr>
          <p:nvPr>
            <p:ph type="subTitle" idx="5"/>
          </p:nvPr>
        </p:nvSpPr>
        <p:spPr>
          <a:xfrm>
            <a:off x="5052207" y="3439460"/>
            <a:ext cx="20427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 err="1"/>
              <a:t>ource</a:t>
            </a:r>
            <a:r>
              <a:rPr lang="en" dirty="0"/>
              <a:t> code &amp; Demo</a:t>
            </a:r>
            <a:endParaRPr dirty="0"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6"/>
          </p:nvPr>
        </p:nvSpPr>
        <p:spPr>
          <a:xfrm flipH="1">
            <a:off x="2078080" y="1905938"/>
            <a:ext cx="31302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74" name="Google Shape;174;p30"/>
          <p:cNvSpPr txBox="1">
            <a:spLocks noGrp="1"/>
          </p:cNvSpPr>
          <p:nvPr>
            <p:ph type="subTitle" idx="7"/>
          </p:nvPr>
        </p:nvSpPr>
        <p:spPr>
          <a:xfrm>
            <a:off x="4937982" y="1905938"/>
            <a:ext cx="21570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CASES</a:t>
            </a:r>
            <a:endParaRPr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8"/>
          </p:nvPr>
        </p:nvSpPr>
        <p:spPr>
          <a:xfrm flipH="1">
            <a:off x="2078080" y="3156197"/>
            <a:ext cx="3130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ERD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9"/>
          </p:nvPr>
        </p:nvSpPr>
        <p:spPr>
          <a:xfrm>
            <a:off x="4937908" y="3156197"/>
            <a:ext cx="2157072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</a:t>
            </a:r>
            <a:endParaRPr dirty="0"/>
          </a:p>
        </p:txBody>
      </p:sp>
      <p:sp>
        <p:nvSpPr>
          <p:cNvPr id="177" name="Google Shape;177;p30"/>
          <p:cNvSpPr txBox="1">
            <a:spLocks noGrp="1"/>
          </p:cNvSpPr>
          <p:nvPr>
            <p:ph type="title" idx="13"/>
          </p:nvPr>
        </p:nvSpPr>
        <p:spPr>
          <a:xfrm>
            <a:off x="430634" y="318837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8" name="Google Shape;178;p30"/>
          <p:cNvSpPr txBox="1">
            <a:spLocks noGrp="1"/>
          </p:cNvSpPr>
          <p:nvPr>
            <p:ph type="title" idx="14"/>
          </p:nvPr>
        </p:nvSpPr>
        <p:spPr>
          <a:xfrm flipH="1">
            <a:off x="7371856" y="3188375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title" idx="15"/>
          </p:nvPr>
        </p:nvSpPr>
        <p:spPr>
          <a:xfrm>
            <a:off x="430634" y="2213414"/>
            <a:ext cx="132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Search a product</a:t>
            </a:r>
            <a:endParaRPr sz="18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B69926-1159-7B4D-9873-CC67E097B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668" y="0"/>
            <a:ext cx="587072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08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View a product from category</a:t>
            </a:r>
            <a:endParaRPr sz="18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3CCE21-B253-0444-9076-66202222B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3563" y="0"/>
            <a:ext cx="589043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75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Manage a product</a:t>
            </a:r>
            <a:endParaRPr sz="18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C6EB83-DFC4-384A-9F9D-21E2FBE56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667" y="0"/>
            <a:ext cx="5860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257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594646" y="355650"/>
            <a:ext cx="2658917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ACTIVITY DIAGRAM</a:t>
            </a:r>
            <a:endParaRPr b="1" dirty="0"/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1"/>
          </p:nvPr>
        </p:nvSpPr>
        <p:spPr>
          <a:xfrm flipH="1">
            <a:off x="624750" y="1321800"/>
            <a:ext cx="2628813" cy="33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Manage a customer’s account</a:t>
            </a:r>
            <a:endParaRPr sz="1800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F331FB-B2E7-DA4F-914E-F20F3E9E8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667" y="0"/>
            <a:ext cx="5860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32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96294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1D0056A-B987-2A48-B811-4D306E947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1311EF-307B-6E4D-9E54-4B8B7A889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887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C75EBC-875F-304E-B8DF-EB13B4C3F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5888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10E475-BADE-0A4D-BD2B-79DB3C3F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697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98409B-6134-5C4C-9095-B2313F13B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51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808100" y="2571750"/>
            <a:ext cx="433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INTRODUCTION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25218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0"/>
          <p:cNvSpPr txBox="1">
            <a:spLocks noGrp="1"/>
          </p:cNvSpPr>
          <p:nvPr>
            <p:ph type="title"/>
          </p:nvPr>
        </p:nvSpPr>
        <p:spPr>
          <a:xfrm>
            <a:off x="4136065" y="2571750"/>
            <a:ext cx="5007935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IMPLEMENTATION</a:t>
            </a:r>
            <a:endParaRPr sz="6000" dirty="0"/>
          </a:p>
        </p:txBody>
      </p:sp>
      <p:sp>
        <p:nvSpPr>
          <p:cNvPr id="554" name="Google Shape;554;p40"/>
          <p:cNvSpPr txBox="1">
            <a:spLocks noGrp="1"/>
          </p:cNvSpPr>
          <p:nvPr>
            <p:ph type="title" idx="2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371773-1150-694E-8BEE-09112B1BE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29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51"/>
          <p:cNvSpPr txBox="1">
            <a:spLocks noGrp="1"/>
          </p:cNvSpPr>
          <p:nvPr>
            <p:ph type="subTitle" idx="1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7" name="Google Shape;807;p51"/>
          <p:cNvSpPr txBox="1">
            <a:spLocks noGrp="1"/>
          </p:cNvSpPr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THANKS</a:t>
            </a:r>
            <a:endParaRPr dirty="0">
              <a:solidFill>
                <a:schemeClr val="bg2"/>
              </a:solidFill>
            </a:endParaRPr>
          </a:p>
        </p:txBody>
      </p:sp>
      <p:grpSp>
        <p:nvGrpSpPr>
          <p:cNvPr id="809" name="Google Shape;809;p51"/>
          <p:cNvGrpSpPr/>
          <p:nvPr/>
        </p:nvGrpSpPr>
        <p:grpSpPr>
          <a:xfrm>
            <a:off x="7163842" y="1654404"/>
            <a:ext cx="362920" cy="356865"/>
            <a:chOff x="2866317" y="3817357"/>
            <a:chExt cx="362920" cy="356865"/>
          </a:xfrm>
        </p:grpSpPr>
        <p:sp>
          <p:nvSpPr>
            <p:cNvPr id="810" name="Google Shape;810;p51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51"/>
          <p:cNvGrpSpPr/>
          <p:nvPr/>
        </p:nvGrpSpPr>
        <p:grpSpPr>
          <a:xfrm>
            <a:off x="7612250" y="1654554"/>
            <a:ext cx="362920" cy="356865"/>
            <a:chOff x="3314750" y="3817357"/>
            <a:chExt cx="362920" cy="356865"/>
          </a:xfrm>
        </p:grpSpPr>
        <p:sp>
          <p:nvSpPr>
            <p:cNvPr id="814" name="Google Shape;814;p51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51"/>
          <p:cNvGrpSpPr/>
          <p:nvPr/>
        </p:nvGrpSpPr>
        <p:grpSpPr>
          <a:xfrm>
            <a:off x="8060684" y="1654554"/>
            <a:ext cx="363314" cy="356576"/>
            <a:chOff x="3763184" y="3817357"/>
            <a:chExt cx="363314" cy="356576"/>
          </a:xfrm>
        </p:grpSpPr>
        <p:sp>
          <p:nvSpPr>
            <p:cNvPr id="820" name="Google Shape;820;p51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AED7E8">
                <a:alpha val="7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11ADEE26-629E-3744-AA15-71E7B2DE3808}"/>
              </a:ext>
            </a:extLst>
          </p:cNvPr>
          <p:cNvSpPr/>
          <p:nvPr/>
        </p:nvSpPr>
        <p:spPr>
          <a:xfrm>
            <a:off x="5497033" y="3563175"/>
            <a:ext cx="3168502" cy="10938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52"/>
          <p:cNvSpPr txBox="1">
            <a:spLocks noGrp="1"/>
          </p:cNvSpPr>
          <p:nvPr>
            <p:ph type="title"/>
          </p:nvPr>
        </p:nvSpPr>
        <p:spPr>
          <a:xfrm>
            <a:off x="6136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830" name="Google Shape;830;p52"/>
          <p:cNvSpPr txBox="1">
            <a:spLocks noGrp="1"/>
          </p:cNvSpPr>
          <p:nvPr>
            <p:ph type="body" idx="1"/>
          </p:nvPr>
        </p:nvSpPr>
        <p:spPr>
          <a:xfrm>
            <a:off x="2305134" y="1433350"/>
            <a:ext cx="676443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dirty="0">
                <a:hlinkClick r:id="rId3"/>
              </a:rPr>
              <a:t>https://www.businessinsider.com/when-to-shop-to-avoid-crowds-2017-11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4"/>
              </a:rPr>
              <a:t>https://www.forbes.com/sites/joanverdon/2019/09/24/the-10-busiest-shopping-days-at-stores-does-anyone-still-care/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5"/>
              </a:rPr>
              <a:t>https://getitim.com/blogs/news/black-friday-shopping-online-vs-offline-shopping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6"/>
              </a:rPr>
              <a:t>https://www.sephora.com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7"/>
              </a:rPr>
              <a:t>http://www.innisfree.com/ca/en/main/index.do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8"/>
              </a:rPr>
              <a:t>https://www.adidas.com.vn/en</a:t>
            </a:r>
            <a:endParaRPr lang="en-US" sz="1800" dirty="0"/>
          </a:p>
          <a:p>
            <a:pPr marL="0" lvl="0" indent="0">
              <a:buNone/>
            </a:pPr>
            <a:r>
              <a:rPr lang="en-US" sz="1800" dirty="0">
                <a:hlinkClick r:id="rId9"/>
              </a:rPr>
              <a:t>https://medium.com/datadriveninvestor/model-view-controller-mvc-75bcb0103d66</a:t>
            </a:r>
            <a:endParaRPr lang="en-US" sz="1800" dirty="0"/>
          </a:p>
          <a:p>
            <a:pPr marL="0" lvl="0" indent="0">
              <a:buNone/>
            </a:pP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large crowd of people&#10;&#10;Description automatically generated">
            <a:extLst>
              <a:ext uri="{FF2B5EF4-FFF2-40B4-BE49-F238E27FC236}">
                <a16:creationId xmlns:a16="http://schemas.microsoft.com/office/drawing/2014/main" id="{1A7BCDAF-34DE-6E4B-9D72-D76D900F8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612" y="449471"/>
            <a:ext cx="2908919" cy="1595122"/>
          </a:xfrm>
          <a:prstGeom prst="rect">
            <a:avLst/>
          </a:prstGeom>
        </p:spPr>
      </p:pic>
      <p:pic>
        <p:nvPicPr>
          <p:cNvPr id="6" name="Picture 5" descr="A crowd of people&#10;&#10;Description automatically generated">
            <a:extLst>
              <a:ext uri="{FF2B5EF4-FFF2-40B4-BE49-F238E27FC236}">
                <a16:creationId xmlns:a16="http://schemas.microsoft.com/office/drawing/2014/main" id="{2C3B3F2A-AB65-BA4C-95AE-95D223399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472" y="449469"/>
            <a:ext cx="2600582" cy="1595123"/>
          </a:xfrm>
          <a:prstGeom prst="rect">
            <a:avLst/>
          </a:prstGeom>
        </p:spPr>
      </p:pic>
      <p:pic>
        <p:nvPicPr>
          <p:cNvPr id="8" name="Picture 7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C7BB3FDF-6112-C649-9D9D-B311DF074C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6612" y="2218545"/>
            <a:ext cx="5516442" cy="26345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 descr="A picture containing screenshot, computer, sitting, laptop&#10;&#10;Description automatically generated">
            <a:extLst>
              <a:ext uri="{FF2B5EF4-FFF2-40B4-BE49-F238E27FC236}">
                <a16:creationId xmlns:a16="http://schemas.microsoft.com/office/drawing/2014/main" id="{DDD12BCC-5D29-FA4F-B9AA-3B7075922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9122643" cy="502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6003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F7834580-117E-E34F-814D-21E4E0F7E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6392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8164979-F5FE-144C-8AD1-223704FAA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1866"/>
            <a:ext cx="9144000" cy="451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62860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>
            <a:spLocks noGrp="1"/>
          </p:cNvSpPr>
          <p:nvPr>
            <p:ph type="title" idx="6"/>
          </p:nvPr>
        </p:nvSpPr>
        <p:spPr>
          <a:xfrm>
            <a:off x="603525" y="355646"/>
            <a:ext cx="3393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grpSp>
        <p:nvGrpSpPr>
          <p:cNvPr id="191" name="Google Shape;191;p32"/>
          <p:cNvGrpSpPr/>
          <p:nvPr/>
        </p:nvGrpSpPr>
        <p:grpSpPr>
          <a:xfrm rot="10800000">
            <a:off x="4308550" y="2000321"/>
            <a:ext cx="3393600" cy="2626225"/>
            <a:chOff x="1528725" y="1395875"/>
            <a:chExt cx="3393600" cy="2626225"/>
          </a:xfrm>
        </p:grpSpPr>
        <p:sp>
          <p:nvSpPr>
            <p:cNvPr id="192" name="Google Shape;192;p32"/>
            <p:cNvSpPr/>
            <p:nvPr/>
          </p:nvSpPr>
          <p:spPr>
            <a:xfrm>
              <a:off x="1750000" y="1395875"/>
              <a:ext cx="2875500" cy="24381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1528725" y="1800300"/>
              <a:ext cx="3393600" cy="2221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32"/>
          <p:cNvGrpSpPr/>
          <p:nvPr/>
        </p:nvGrpSpPr>
        <p:grpSpPr>
          <a:xfrm>
            <a:off x="1528725" y="1395875"/>
            <a:ext cx="3393600" cy="2626225"/>
            <a:chOff x="1528725" y="1395875"/>
            <a:chExt cx="3393600" cy="2626225"/>
          </a:xfrm>
        </p:grpSpPr>
        <p:sp>
          <p:nvSpPr>
            <p:cNvPr id="195" name="Google Shape;195;p32"/>
            <p:cNvSpPr/>
            <p:nvPr/>
          </p:nvSpPr>
          <p:spPr>
            <a:xfrm>
              <a:off x="1750000" y="1395875"/>
              <a:ext cx="2875500" cy="24381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1528725" y="1800300"/>
              <a:ext cx="3393600" cy="2221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32"/>
          <p:cNvSpPr/>
          <p:nvPr/>
        </p:nvSpPr>
        <p:spPr>
          <a:xfrm>
            <a:off x="6343200" y="1791525"/>
            <a:ext cx="2085600" cy="2438100"/>
          </a:xfrm>
          <a:prstGeom prst="roundRect">
            <a:avLst>
              <a:gd name="adj" fmla="val 16667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2"/>
          <p:cNvSpPr/>
          <p:nvPr/>
        </p:nvSpPr>
        <p:spPr>
          <a:xfrm>
            <a:off x="3529200" y="1791525"/>
            <a:ext cx="2085600" cy="2438100"/>
          </a:xfrm>
          <a:prstGeom prst="roundRect">
            <a:avLst>
              <a:gd name="adj" fmla="val 16667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2"/>
          <p:cNvSpPr/>
          <p:nvPr/>
        </p:nvSpPr>
        <p:spPr>
          <a:xfrm>
            <a:off x="715200" y="1791525"/>
            <a:ext cx="2085600" cy="2438100"/>
          </a:xfrm>
          <a:prstGeom prst="roundRect">
            <a:avLst>
              <a:gd name="adj" fmla="val 16667"/>
            </a:avLst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ctrTitle" idx="2"/>
          </p:nvPr>
        </p:nvSpPr>
        <p:spPr>
          <a:xfrm flipH="1">
            <a:off x="977706" y="248933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HI-TECH</a:t>
            </a:r>
            <a:endParaRPr dirty="0"/>
          </a:p>
        </p:txBody>
      </p:sp>
      <p:sp>
        <p:nvSpPr>
          <p:cNvPr id="201" name="Google Shape;201;p32"/>
          <p:cNvSpPr txBox="1">
            <a:spLocks noGrp="1"/>
          </p:cNvSpPr>
          <p:nvPr>
            <p:ph type="subTitle" idx="3"/>
          </p:nvPr>
        </p:nvSpPr>
        <p:spPr>
          <a:xfrm flipH="1">
            <a:off x="877501" y="2911450"/>
            <a:ext cx="17610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 err="1"/>
              <a:t>odern</a:t>
            </a:r>
            <a:r>
              <a:rPr lang="en" dirty="0"/>
              <a:t> technology has been greatly developed</a:t>
            </a:r>
            <a:endParaRPr dirty="0"/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 flipH="1">
            <a:off x="6404388" y="2911450"/>
            <a:ext cx="1963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Shopping malls are being overloaded</a:t>
            </a:r>
            <a:endParaRPr dirty="0"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5"/>
          </p:nvPr>
        </p:nvSpPr>
        <p:spPr>
          <a:xfrm flipH="1">
            <a:off x="3664351" y="2911450"/>
            <a:ext cx="1815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Everyone is immersed in heavy workload </a:t>
            </a:r>
            <a:endParaRPr dirty="0"/>
          </a:p>
        </p:txBody>
      </p:sp>
      <p:sp>
        <p:nvSpPr>
          <p:cNvPr id="204" name="Google Shape;204;p32"/>
          <p:cNvSpPr txBox="1">
            <a:spLocks noGrp="1"/>
          </p:cNvSpPr>
          <p:nvPr>
            <p:ph type="ctrTitle"/>
          </p:nvPr>
        </p:nvSpPr>
        <p:spPr>
          <a:xfrm flipH="1">
            <a:off x="6605688" y="248933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OVERLOAD</a:t>
            </a:r>
            <a:endParaRPr dirty="0"/>
          </a:p>
        </p:txBody>
      </p:sp>
      <p:sp>
        <p:nvSpPr>
          <p:cNvPr id="205" name="Google Shape;205;p32"/>
          <p:cNvSpPr txBox="1">
            <a:spLocks noGrp="1"/>
          </p:cNvSpPr>
          <p:nvPr>
            <p:ph type="ctrTitle" idx="4"/>
          </p:nvPr>
        </p:nvSpPr>
        <p:spPr>
          <a:xfrm flipH="1">
            <a:off x="3664356" y="2489339"/>
            <a:ext cx="1815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 BURDEN</a:t>
            </a:r>
            <a:endParaRPr dirty="0"/>
          </a:p>
        </p:txBody>
      </p:sp>
      <p:sp>
        <p:nvSpPr>
          <p:cNvPr id="206" name="Google Shape;206;p32"/>
          <p:cNvSpPr txBox="1">
            <a:spLocks noGrp="1"/>
          </p:cNvSpPr>
          <p:nvPr>
            <p:ph type="ctrTitle" idx="2"/>
          </p:nvPr>
        </p:nvSpPr>
        <p:spPr>
          <a:xfrm flipH="1">
            <a:off x="977706" y="202245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01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207" name="Google Shape;207;p32"/>
          <p:cNvSpPr txBox="1">
            <a:spLocks noGrp="1"/>
          </p:cNvSpPr>
          <p:nvPr>
            <p:ph type="ctrTitle" idx="2"/>
          </p:nvPr>
        </p:nvSpPr>
        <p:spPr>
          <a:xfrm flipH="1">
            <a:off x="3791706" y="202245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02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208" name="Google Shape;208;p32"/>
          <p:cNvSpPr txBox="1">
            <a:spLocks noGrp="1"/>
          </p:cNvSpPr>
          <p:nvPr>
            <p:ph type="ctrTitle" idx="2"/>
          </p:nvPr>
        </p:nvSpPr>
        <p:spPr>
          <a:xfrm flipH="1">
            <a:off x="6605706" y="2022458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03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>
            <a:spLocks noGrp="1"/>
          </p:cNvSpPr>
          <p:nvPr>
            <p:ph type="title" idx="6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214" name="Google Shape;214;p33"/>
          <p:cNvSpPr/>
          <p:nvPr/>
        </p:nvSpPr>
        <p:spPr>
          <a:xfrm>
            <a:off x="-1186725" y="807709"/>
            <a:ext cx="5512500" cy="5512500"/>
          </a:xfrm>
          <a:prstGeom prst="ellipse">
            <a:avLst/>
          </a:prstGeom>
          <a:solidFill>
            <a:srgbClr val="EE8C94">
              <a:alpha val="60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3"/>
          <p:cNvSpPr/>
          <p:nvPr/>
        </p:nvSpPr>
        <p:spPr>
          <a:xfrm>
            <a:off x="-108125" y="2036930"/>
            <a:ext cx="3355500" cy="3355500"/>
          </a:xfrm>
          <a:prstGeom prst="ellipse">
            <a:avLst/>
          </a:prstGeom>
          <a:solidFill>
            <a:srgbClr val="AED7E8">
              <a:alpha val="73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3"/>
          <p:cNvSpPr/>
          <p:nvPr/>
        </p:nvSpPr>
        <p:spPr>
          <a:xfrm>
            <a:off x="842850" y="2933600"/>
            <a:ext cx="1453500" cy="1453500"/>
          </a:xfrm>
          <a:prstGeom prst="ellipse">
            <a:avLst/>
          </a:prstGeom>
          <a:solidFill>
            <a:srgbClr val="F2D9CF">
              <a:alpha val="70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ctrTitle" idx="4"/>
          </p:nvPr>
        </p:nvSpPr>
        <p:spPr>
          <a:xfrm flipH="1">
            <a:off x="4939225" y="2230130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TIME SAVING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18" name="Google Shape;218;p33"/>
          <p:cNvSpPr txBox="1">
            <a:spLocks noGrp="1"/>
          </p:cNvSpPr>
          <p:nvPr>
            <p:ph type="subTitle" idx="1"/>
          </p:nvPr>
        </p:nvSpPr>
        <p:spPr>
          <a:xfrm flipH="1">
            <a:off x="4329625" y="1574383"/>
            <a:ext cx="2003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Deliverable, buy more, variable categories</a:t>
            </a:r>
            <a:endParaRPr dirty="0"/>
          </a:p>
        </p:txBody>
      </p:sp>
      <p:sp>
        <p:nvSpPr>
          <p:cNvPr id="219" name="Google Shape;219;p33"/>
          <p:cNvSpPr txBox="1">
            <a:spLocks noGrp="1"/>
          </p:cNvSpPr>
          <p:nvPr>
            <p:ph type="subTitle" idx="5"/>
          </p:nvPr>
        </p:nvSpPr>
        <p:spPr>
          <a:xfrm flipH="1">
            <a:off x="4939225" y="2645548"/>
            <a:ext cx="2003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Effortless</a:t>
            </a:r>
            <a:r>
              <a:rPr lang="en" dirty="0"/>
              <a:t> performance</a:t>
            </a:r>
            <a:endParaRPr dirty="0"/>
          </a:p>
        </p:txBody>
      </p:sp>
      <p:sp>
        <p:nvSpPr>
          <p:cNvPr id="220" name="Google Shape;220;p33"/>
          <p:cNvSpPr txBox="1">
            <a:spLocks noGrp="1"/>
          </p:cNvSpPr>
          <p:nvPr>
            <p:ph type="ctrTitle"/>
          </p:nvPr>
        </p:nvSpPr>
        <p:spPr>
          <a:xfrm flipH="1">
            <a:off x="4329625" y="115900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CONVINIENCE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subTitle" idx="3"/>
          </p:nvPr>
        </p:nvSpPr>
        <p:spPr>
          <a:xfrm flipH="1">
            <a:off x="5413018" y="3698256"/>
            <a:ext cx="2439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Promotion campaign, reduce traveling expense</a:t>
            </a:r>
            <a:endParaRPr dirty="0"/>
          </a:p>
        </p:txBody>
      </p:sp>
      <p:sp>
        <p:nvSpPr>
          <p:cNvPr id="222" name="Google Shape;222;p33"/>
          <p:cNvSpPr txBox="1">
            <a:spLocks noGrp="1"/>
          </p:cNvSpPr>
          <p:nvPr>
            <p:ph type="ctrTitle" idx="2"/>
          </p:nvPr>
        </p:nvSpPr>
        <p:spPr>
          <a:xfrm flipH="1">
            <a:off x="5413018" y="329057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MONEY SAVING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23" name="Google Shape;223;p33"/>
          <p:cNvSpPr txBox="1">
            <a:spLocks noGrp="1"/>
          </p:cNvSpPr>
          <p:nvPr>
            <p:ph type="ctrTitle"/>
          </p:nvPr>
        </p:nvSpPr>
        <p:spPr>
          <a:xfrm flipH="1">
            <a:off x="1210213" y="1229309"/>
            <a:ext cx="70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01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24" name="Google Shape;224;p33"/>
          <p:cNvSpPr txBox="1">
            <a:spLocks noGrp="1"/>
          </p:cNvSpPr>
          <p:nvPr>
            <p:ph type="ctrTitle"/>
          </p:nvPr>
        </p:nvSpPr>
        <p:spPr>
          <a:xfrm flipH="1">
            <a:off x="1210213" y="2284430"/>
            <a:ext cx="70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02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25" name="Google Shape;225;p33"/>
          <p:cNvSpPr txBox="1">
            <a:spLocks noGrp="1"/>
          </p:cNvSpPr>
          <p:nvPr>
            <p:ph type="ctrTitle"/>
          </p:nvPr>
        </p:nvSpPr>
        <p:spPr>
          <a:xfrm flipH="1">
            <a:off x="1210213" y="3371450"/>
            <a:ext cx="70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03</a:t>
            </a:r>
            <a:endParaRPr sz="3000">
              <a:solidFill>
                <a:schemeClr val="lt1"/>
              </a:solidFill>
            </a:endParaRPr>
          </a:p>
        </p:txBody>
      </p:sp>
      <p:cxnSp>
        <p:nvCxnSpPr>
          <p:cNvPr id="226" name="Google Shape;226;p33"/>
          <p:cNvCxnSpPr/>
          <p:nvPr/>
        </p:nvCxnSpPr>
        <p:spPr>
          <a:xfrm>
            <a:off x="2014663" y="1489675"/>
            <a:ext cx="2214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33"/>
          <p:cNvCxnSpPr/>
          <p:nvPr/>
        </p:nvCxnSpPr>
        <p:spPr>
          <a:xfrm>
            <a:off x="2014663" y="2571750"/>
            <a:ext cx="2843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33"/>
          <p:cNvCxnSpPr/>
          <p:nvPr/>
        </p:nvCxnSpPr>
        <p:spPr>
          <a:xfrm>
            <a:off x="2014663" y="3660350"/>
            <a:ext cx="3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Pregnancy Breakthrough by Slidesgo">
  <a:themeElements>
    <a:clrScheme name="Simple Light">
      <a:dk1>
        <a:srgbClr val="434343"/>
      </a:dk1>
      <a:lt1>
        <a:srgbClr val="F2F2F2"/>
      </a:lt1>
      <a:dk2>
        <a:srgbClr val="595959"/>
      </a:dk2>
      <a:lt2>
        <a:srgbClr val="EE8C94"/>
      </a:lt2>
      <a:accent1>
        <a:srgbClr val="F2F2F2"/>
      </a:accent1>
      <a:accent2>
        <a:srgbClr val="EE8C94"/>
      </a:accent2>
      <a:accent3>
        <a:srgbClr val="AED7E8"/>
      </a:accent3>
      <a:accent4>
        <a:srgbClr val="F2D9CF"/>
      </a:accent4>
      <a:accent5>
        <a:srgbClr val="EE8C94"/>
      </a:accent5>
      <a:accent6>
        <a:srgbClr val="AED7E8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265</Words>
  <Application>Microsoft Macintosh PowerPoint</Application>
  <PresentationFormat>On-screen Show (16:9)</PresentationFormat>
  <Paragraphs>104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Assistant Light</vt:lpstr>
      <vt:lpstr>Nunito Light</vt:lpstr>
      <vt:lpstr>PT Serif</vt:lpstr>
      <vt:lpstr>Marvel</vt:lpstr>
      <vt:lpstr>Roboto Condensed Light</vt:lpstr>
      <vt:lpstr>Thasadith</vt:lpstr>
      <vt:lpstr>Assistant</vt:lpstr>
      <vt:lpstr>Raleway SemiBold</vt:lpstr>
      <vt:lpstr>Arial</vt:lpstr>
      <vt:lpstr>Pregnancy Breakthrough by Slidesgo</vt:lpstr>
      <vt:lpstr>VIRTUAL SHOPPING</vt:lpstr>
      <vt:lpstr>TABLE OF CONTENTS</vt:lpstr>
      <vt:lpstr>INTRODUCTION</vt:lpstr>
      <vt:lpstr>INTRODUCTION</vt:lpstr>
      <vt:lpstr>INTRODUCTION</vt:lpstr>
      <vt:lpstr>INTRODUCTION</vt:lpstr>
      <vt:lpstr>INTRODUCTION</vt:lpstr>
      <vt:lpstr>BACKGROUND</vt:lpstr>
      <vt:lpstr>GOALS</vt:lpstr>
      <vt:lpstr>ERD</vt:lpstr>
      <vt:lpstr>ERD MODEL</vt:lpstr>
      <vt:lpstr>ERD MODEL EXPLANATION</vt:lpstr>
      <vt:lpstr>MODEL-VIEW-CONTROLLER (MVC)</vt:lpstr>
      <vt:lpstr>MVC</vt:lpstr>
      <vt:lpstr>USE CASES</vt:lpstr>
      <vt:lpstr>USE CASES</vt:lpstr>
      <vt:lpstr>ACTIVITY DIAGRAM</vt:lpstr>
      <vt:lpstr>ACTIVITY DIAGRAM</vt:lpstr>
      <vt:lpstr>ACTIVITY DIAGRAM</vt:lpstr>
      <vt:lpstr>ACTIVITY DIAGRAM</vt:lpstr>
      <vt:lpstr>ACTIVITY DIAGRAM</vt:lpstr>
      <vt:lpstr>ACTIVITY DIAGRAM</vt:lpstr>
      <vt:lpstr>ACTIVITY DIAGRAM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THANKS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SHOPPING</dc:title>
  <cp:lastModifiedBy>NGUYEN LAM THANH</cp:lastModifiedBy>
  <cp:revision>16</cp:revision>
  <dcterms:modified xsi:type="dcterms:W3CDTF">2019-12-18T14:04:01Z</dcterms:modified>
</cp:coreProperties>
</file>